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60" r:id="rId4"/>
    <p:sldId id="261" r:id="rId5"/>
    <p:sldId id="271" r:id="rId6"/>
    <p:sldId id="272" r:id="rId7"/>
    <p:sldId id="273" r:id="rId8"/>
    <p:sldId id="274" r:id="rId9"/>
    <p:sldId id="275" r:id="rId1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6469" autoAdjust="0"/>
  </p:normalViewPr>
  <p:slideViewPr>
    <p:cSldViewPr snapToGrid="0">
      <p:cViewPr varScale="1">
        <p:scale>
          <a:sx n="74" d="100"/>
          <a:sy n="74" d="100"/>
        </p:scale>
        <p:origin x="576" y="54"/>
      </p:cViewPr>
      <p:guideLst/>
    </p:cSldViewPr>
  </p:slideViewPr>
  <p:notesTextViewPr>
    <p:cViewPr>
      <p:scale>
        <a:sx n="1" d="1"/>
        <a:sy n="1" d="1"/>
      </p:scale>
      <p:origin x="0" y="0"/>
    </p:cViewPr>
  </p:notesTextViewPr>
  <p:notesViewPr>
    <p:cSldViewPr snapToGrid="0">
      <p:cViewPr varScale="1">
        <p:scale>
          <a:sx n="89" d="100"/>
          <a:sy n="89" d="100"/>
        </p:scale>
        <p:origin x="37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1008DE1-1096-4486-A96C-D56CE668C1E6}" type="datetime1">
              <a:rPr lang="it-IT" smtClean="0"/>
              <a:t>11/05/2019</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it-IT" smtClean="0"/>
              <a:pPr algn="r" rtl="0"/>
              <a:t>‹N›</a:t>
            </a:fld>
            <a:endParaRPr lang="it-I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0F3D29-49CE-4619-943B-B5281755DD06}" type="datetime1">
              <a:rPr lang="it-IT" smtClean="0"/>
              <a:pPr/>
              <a:t>11/05/2019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it-IT" smtClean="0"/>
              <a:pPr/>
              <a:t>‹N›</a:t>
            </a:fld>
            <a:endParaRPr lang="it-I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a:t>
            </a:fld>
            <a:endParaRPr lang="it-IT" dirty="0"/>
          </a:p>
        </p:txBody>
      </p:sp>
    </p:spTree>
    <p:extLst>
      <p:ext uri="{BB962C8B-B14F-4D97-AF65-F5344CB8AC3E}">
        <p14:creationId xmlns:p14="http://schemas.microsoft.com/office/powerpoint/2010/main" val="133397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t>2</a:t>
            </a:fld>
            <a:endParaRPr lang="it-IT" dirty="0"/>
          </a:p>
        </p:txBody>
      </p:sp>
    </p:spTree>
    <p:extLst>
      <p:ext uri="{BB962C8B-B14F-4D97-AF65-F5344CB8AC3E}">
        <p14:creationId xmlns:p14="http://schemas.microsoft.com/office/powerpoint/2010/main" val="33426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3</a:t>
            </a:fld>
            <a:endParaRPr lang="it-IT" dirty="0"/>
          </a:p>
        </p:txBody>
      </p:sp>
    </p:spTree>
    <p:extLst>
      <p:ext uri="{BB962C8B-B14F-4D97-AF65-F5344CB8AC3E}">
        <p14:creationId xmlns:p14="http://schemas.microsoft.com/office/powerpoint/2010/main" val="107634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4</a:t>
            </a:fld>
            <a:endParaRPr lang="it-IT" dirty="0"/>
          </a:p>
        </p:txBody>
      </p:sp>
    </p:spTree>
    <p:extLst>
      <p:ext uri="{BB962C8B-B14F-4D97-AF65-F5344CB8AC3E}">
        <p14:creationId xmlns:p14="http://schemas.microsoft.com/office/powerpoint/2010/main" val="5001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8DC57A8-AE18-4654-B6AF-04B3577165BE}" type="slidenum">
              <a:rPr lang="it-IT" smtClean="0"/>
              <a:pPr/>
              <a:t>9</a:t>
            </a:fld>
            <a:endParaRPr lang="it-IT" dirty="0"/>
          </a:p>
        </p:txBody>
      </p:sp>
    </p:spTree>
    <p:extLst>
      <p:ext uri="{BB962C8B-B14F-4D97-AF65-F5344CB8AC3E}">
        <p14:creationId xmlns:p14="http://schemas.microsoft.com/office/powerpoint/2010/main" val="3833565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5B026577-E9CE-459E-9896-9AFD1D388657}" type="datetime1">
              <a:rPr lang="it-IT" smtClean="0"/>
              <a:pPr/>
              <a:t>11/05/2019</a:t>
            </a:fld>
            <a:endParaRPr lang="it-I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54BD0E0D-2457-4CDF-9D18-B5FDECE16F94}" type="datetime1">
              <a:rPr lang="it-IT" smtClean="0"/>
              <a:pPr/>
              <a:t>11/05/2019</a:t>
            </a:fld>
            <a:endParaRPr lang="it-I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AD4CB81-D937-4348-B178-FCBBDDF622FB}" type="datetime1">
              <a:rPr lang="it-IT" smtClean="0"/>
              <a:pPr/>
              <a:t>11/05/2019</a:t>
            </a:fld>
            <a:endParaRPr lang="it-I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73AF096-C42A-4880-A485-F4AE914541E1}" type="datetime1">
              <a:rPr lang="it-IT" smtClean="0"/>
              <a:pPr/>
              <a:t>11/05/2019</a:t>
            </a:fld>
            <a:endParaRPr lang="it-I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910BDC8-324F-462B-83CB-68685DC6B87E}" type="datetime1">
              <a:rPr lang="it-IT" smtClean="0"/>
              <a:pPr/>
              <a:t>11/05/2019</a:t>
            </a:fld>
            <a:endParaRPr lang="it-I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B8790DCC-127C-41EE-BC68-6B9595288956}" type="datetime1">
              <a:rPr lang="it-IT" smtClean="0"/>
              <a:pPr/>
              <a:t>11/05/2019</a:t>
            </a:fld>
            <a:endParaRPr lang="it-IT" dirty="0"/>
          </a:p>
        </p:txBody>
      </p:sp>
      <p:pic>
        <p:nvPicPr>
          <p:cNvPr id="7"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2" cstate="print">
            <a:extLst>
              <a:ext uri="{BEBA8EAE-BF5A-486C-A8C5-ECC9F3942E4B}">
                <a14:imgProps xmlns:a14="http://schemas.microsoft.com/office/drawing/2010/main">
                  <a14:imgLayer r:embed="rId3">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912524" y="5464274"/>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Fare clic per modificare stili del testo dello schema</a:t>
            </a:r>
          </a:p>
        </p:txBody>
      </p:sp>
      <p:pic>
        <p:nvPicPr>
          <p:cNvPr id="4"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3" cstate="print">
            <a:extLst>
              <a:ext uri="{BEBA8EAE-BF5A-486C-A8C5-ECC9F3942E4B}">
                <a14:imgProps xmlns:a14="http://schemas.microsoft.com/office/drawing/2010/main">
                  <a14:imgLayer r:embed="rId4">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856254" y="5317389"/>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64A3505-741D-4515-A42B-F20F1019F564}" type="datetime1">
              <a:rPr lang="it-IT" smtClean="0"/>
              <a:pPr/>
              <a:t>11/05/2019</a:t>
            </a:fld>
            <a:endParaRPr lang="it-IT" dirty="0"/>
          </a:p>
        </p:txBody>
      </p:sp>
      <p:pic>
        <p:nvPicPr>
          <p:cNvPr id="8"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2" cstate="print">
            <a:extLst>
              <a:ext uri="{BEBA8EAE-BF5A-486C-A8C5-ECC9F3942E4B}">
                <a14:imgProps xmlns:a14="http://schemas.microsoft.com/office/drawing/2010/main">
                  <a14:imgLayer r:embed="rId3">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912524" y="5346862"/>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Fare clic per modificare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Fare clic per modificare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D5236A9B-B2A9-4776-ACBE-E33504F2D07E}" type="datetime1">
              <a:rPr lang="it-IT" smtClean="0"/>
              <a:pPr/>
              <a:t>11/05/2019</a:t>
            </a:fld>
            <a:endParaRPr lang="it-IT" dirty="0"/>
          </a:p>
        </p:txBody>
      </p:sp>
      <p:pic>
        <p:nvPicPr>
          <p:cNvPr id="10"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2" cstate="print">
            <a:extLst>
              <a:ext uri="{BEBA8EAE-BF5A-486C-A8C5-ECC9F3942E4B}">
                <a14:imgProps xmlns:a14="http://schemas.microsoft.com/office/drawing/2010/main">
                  <a14:imgLayer r:embed="rId3">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870322" y="5311873"/>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99C6DB2-E8BB-444A-9DC0-5761023CE6C5}" type="datetime1">
              <a:rPr lang="it-IT" smtClean="0"/>
              <a:pPr/>
              <a:t>11/05/2019</a:t>
            </a:fld>
            <a:endParaRPr lang="it-IT" dirty="0"/>
          </a:p>
        </p:txBody>
      </p:sp>
      <p:pic>
        <p:nvPicPr>
          <p:cNvPr id="6"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2" cstate="print">
            <a:extLst>
              <a:ext uri="{BEBA8EAE-BF5A-486C-A8C5-ECC9F3942E4B}">
                <a14:imgProps xmlns:a14="http://schemas.microsoft.com/office/drawing/2010/main">
                  <a14:imgLayer r:embed="rId3">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814051" y="5349974"/>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fld id="{47E37FCF-D7D4-4638-B985-327873A6F762}" type="datetime1">
              <a:rPr lang="it-IT" smtClean="0"/>
              <a:pPr/>
              <a:t>11/05/2019</a:t>
            </a:fld>
            <a:endParaRPr lang="it-IT" dirty="0"/>
          </a:p>
        </p:txBody>
      </p:sp>
      <p:pic>
        <p:nvPicPr>
          <p:cNvPr id="5"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2" cstate="print">
            <a:extLst>
              <a:ext uri="{BEBA8EAE-BF5A-486C-A8C5-ECC9F3942E4B}">
                <a14:imgProps xmlns:a14="http://schemas.microsoft.com/office/drawing/2010/main">
                  <a14:imgLayer r:embed="rId3">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771847" y="5349974"/>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FB464C2C-AA97-4551-849F-F86554B2CE67}" type="datetime1">
              <a:rPr lang="it-IT" smtClean="0"/>
              <a:pPr/>
              <a:t>11/05/2019</a:t>
            </a:fld>
            <a:endParaRPr lang="it-IT" dirty="0"/>
          </a:p>
        </p:txBody>
      </p:sp>
      <p:pic>
        <p:nvPicPr>
          <p:cNvPr id="38" name="Immagine 10" descr="C:\Users\TheSaltari\Desktop\stemma oratorio aggiornato.jpg">
            <a:extLst>
              <a:ext uri="{FF2B5EF4-FFF2-40B4-BE49-F238E27FC236}">
                <a16:creationId xmlns:a16="http://schemas.microsoft.com/office/drawing/2014/main" xmlns="" id="{6734DE2F-FFF0-4D23-B31D-BE7F3EEBAB07}"/>
              </a:ext>
            </a:extLst>
          </p:cNvPr>
          <p:cNvPicPr/>
          <p:nvPr userDrawn="1"/>
        </p:nvPicPr>
        <p:blipFill>
          <a:blip r:embed="rId2" cstate="print">
            <a:extLst>
              <a:ext uri="{BEBA8EAE-BF5A-486C-A8C5-ECC9F3942E4B}">
                <a14:imgProps xmlns:a14="http://schemas.microsoft.com/office/drawing/2010/main">
                  <a14:imgLayer r:embed="rId3">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819741" y="5311874"/>
            <a:ext cx="1145865" cy="1339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8ECA6D33-76B3-4A1A-BD50-62E0A81D441D}" type="datetime1">
              <a:rPr lang="it-IT" smtClean="0"/>
              <a:pPr/>
              <a:t>11/05/2019</a:t>
            </a:fld>
            <a:endParaRPr lang="it-I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DEC59B4-A826-484C-857C-DE4CF452D9F8}" type="datetime1">
              <a:rPr lang="it-IT" smtClean="0"/>
              <a:pPr/>
              <a:t>11/05/2019</a:t>
            </a:fld>
            <a:endParaRPr lang="it-I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gnomachiara@msn.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00776" y="1752600"/>
            <a:ext cx="9066727" cy="1828800"/>
          </a:xfrm>
        </p:spPr>
        <p:txBody>
          <a:bodyPr rtlCol="0">
            <a:noAutofit/>
          </a:bodyPr>
          <a:lstStyle/>
          <a:p>
            <a:pPr rtl="0"/>
            <a:r>
              <a:rPr lang="it-IT" sz="6600" dirty="0"/>
              <a:t>Campo Estivo 2019</a:t>
            </a:r>
          </a:p>
        </p:txBody>
      </p:sp>
      <p:sp>
        <p:nvSpPr>
          <p:cNvPr id="3" name="Sottotitolo 2"/>
          <p:cNvSpPr>
            <a:spLocks noGrp="1"/>
          </p:cNvSpPr>
          <p:nvPr>
            <p:ph type="subTitle" idx="1"/>
          </p:nvPr>
        </p:nvSpPr>
        <p:spPr>
          <a:xfrm>
            <a:off x="3317347" y="3581400"/>
            <a:ext cx="6858002" cy="914400"/>
          </a:xfrm>
        </p:spPr>
        <p:txBody>
          <a:bodyPr rtlCol="0">
            <a:normAutofit/>
          </a:bodyPr>
          <a:lstStyle/>
          <a:p>
            <a:pPr algn="ctr" rtl="0"/>
            <a:r>
              <a:rPr lang="it-IT" sz="4000" dirty="0"/>
              <a:t>#INSIEME</a:t>
            </a:r>
          </a:p>
        </p:txBody>
      </p:sp>
      <p:pic>
        <p:nvPicPr>
          <p:cNvPr id="4" name="Immagine 10" descr="C:\Users\TheSaltari\Desktop\stemma oratorio aggiornato.jpg">
            <a:extLst>
              <a:ext uri="{FF2B5EF4-FFF2-40B4-BE49-F238E27FC236}">
                <a16:creationId xmlns:a16="http://schemas.microsoft.com/office/drawing/2014/main" xmlns="" id="{6734DE2F-FFF0-4D23-B31D-BE7F3EEBAB07}"/>
              </a:ext>
            </a:extLst>
          </p:cNvPr>
          <p:cNvPicPr/>
          <p:nvPr/>
        </p:nvPicPr>
        <p:blipFill>
          <a:blip r:embed="rId3" cstate="print">
            <a:extLst>
              <a:ext uri="{BEBA8EAE-BF5A-486C-A8C5-ECC9F3942E4B}">
                <a14:imgProps xmlns:a14="http://schemas.microsoft.com/office/drawing/2010/main">
                  <a14:imgLayer r:embed="rId4">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715577" y="154546"/>
            <a:ext cx="1145865" cy="1339654"/>
          </a:xfrm>
          <a:prstGeom prst="rect">
            <a:avLst/>
          </a:prstGeom>
          <a:ln>
            <a:noFill/>
          </a:ln>
          <a:effectLst>
            <a:outerShdw blurRad="190500" algn="tl" rotWithShape="0">
              <a:srgbClr val="000000">
                <a:alpha val="70000"/>
              </a:srgbClr>
            </a:outerShdw>
          </a:effectLst>
        </p:spPr>
      </p:pic>
      <p:pic>
        <p:nvPicPr>
          <p:cNvPr id="5" name="Picture 14" descr="Risultati immagini per san martino I Papa parrocchia roma">
            <a:extLst>
              <a:ext uri="{FF2B5EF4-FFF2-40B4-BE49-F238E27FC236}">
                <a16:creationId xmlns:a16="http://schemas.microsoft.com/office/drawing/2014/main" xmlns="" id="{D2E1F1B0-643B-46E0-A158-4415145EA08B}"/>
              </a:ext>
            </a:extLst>
          </p:cNvPr>
          <p:cNvPicPr>
            <a:picLocks noChangeArrowheads="1"/>
          </p:cNvPicPr>
          <p:nvPr/>
        </p:nvPicPr>
        <p:blipFill>
          <a:blip r:embed="rId5">
            <a:extLst>
              <a:ext uri="{BEBA8EAE-BF5A-486C-A8C5-ECC9F3942E4B}">
                <a14:imgProps xmlns:a14="http://schemas.microsoft.com/office/drawing/2010/main">
                  <a14:imgLayer r:embed="rId6">
                    <a14:imgEffect>
                      <a14:backgroundRemoval t="9932" b="89384" l="5058" r="92996">
                        <a14:foregroundMark x1="16677" y1="53951" x2="17121" y2="56507"/>
                        <a14:foregroundMark x1="15747" y1="48594" x2="16670" y2="53908"/>
                        <a14:foregroundMark x1="12840" y1="31849" x2="15429" y2="46759"/>
                        <a14:foregroundMark x1="17121" y1="56507" x2="22418" y2="65009"/>
                        <a14:foregroundMark x1="32508" y1="72603" x2="35798" y2="74658"/>
                        <a14:foregroundMark x1="31411" y1="71918" x2="32508" y2="72603"/>
                        <a14:foregroundMark x1="30862" y1="71575" x2="31411" y2="71918"/>
                        <a14:foregroundMark x1="24899" y1="67850" x2="30862" y2="71575"/>
                        <a14:foregroundMark x1="35798" y1="74658" x2="39689" y2="76027"/>
                        <a14:foregroundMark x1="85427" y1="46368" x2="84825" y2="47260"/>
                        <a14:foregroundMark x1="87645" y1="43080" x2="85875" y2="45703"/>
                        <a14:foregroundMark x1="75842" y1="65182" x2="75560" y2="65744"/>
                        <a14:foregroundMark x1="84825" y1="47260" x2="78425" y2="60027"/>
                        <a14:foregroundMark x1="71032" y1="72014" x2="67704" y2="74315"/>
                        <a14:foregroundMark x1="62203" y1="75342" x2="54864" y2="76712"/>
                        <a14:foregroundMark x1="67704" y1="74315" x2="62203" y2="75342"/>
                        <a14:foregroundMark x1="92607" y1="54110" x2="85214" y2="56849"/>
                        <a14:foregroundMark x1="90272" y1="47260" x2="93385" y2="46575"/>
                        <a14:foregroundMark x1="83658" y1="43151" x2="83658" y2="34589"/>
                        <a14:foregroundMark x1="82406" y1="42323" x2="81323" y2="38699"/>
                        <a14:foregroundMark x1="83268" y1="45205" x2="82871" y2="43877"/>
                        <a14:foregroundMark x1="5058" y1="54452" x2="15564" y2="56507"/>
                        <a14:foregroundMark x1="14397" y1="51712" x2="11131" y2="47792"/>
                        <a14:foregroundMark x1="7414" y1="44910" x2="6226" y2="44178"/>
                        <a14:foregroundMark x1="8446" y1="45546" x2="7472" y2="44946"/>
                        <a14:foregroundMark x1="10004" y1="38794" x2="13619" y2="44178"/>
                        <a14:foregroundMark x1="8560" y1="36644" x2="9958" y2="38727"/>
                        <a14:foregroundMark x1="10506" y1="72603" x2="11285" y2="72218"/>
                        <a14:foregroundMark x1="16263" y1="63333" x2="18677" y2="63699"/>
                        <a14:foregroundMark x1="7393" y1="61986" x2="8368" y2="62134"/>
                        <a14:foregroundMark x1="25525" y1="74411" x2="29961" y2="73630"/>
                        <a14:foregroundMark x1="20146" y1="63279" x2="18677" y2="61986"/>
                        <a14:foregroundMark x1="21201" y1="64208" x2="20410" y2="63512"/>
                        <a14:foregroundMark x1="21401" y1="64384" x2="21352" y2="64341"/>
                        <a14:foregroundMark x1="73152" y1="75342" x2="73152" y2="75342"/>
                        <a14:foregroundMark x1="71984" y1="75000" x2="74708" y2="76027"/>
                        <a14:foregroundMark x1="74708" y1="76027" x2="80545" y2="79452"/>
                        <a14:foregroundMark x1="80545" y1="79452" x2="82101" y2="81507"/>
                        <a14:foregroundMark x1="75486" y1="67808" x2="80934" y2="64384"/>
                        <a14:foregroundMark x1="80934" y1="64384" x2="88327" y2="62329"/>
                        <a14:foregroundMark x1="75875" y1="62329" x2="77043" y2="57192"/>
                        <a14:foregroundMark x1="68872" y1="68151" x2="72374" y2="63356"/>
                        <a14:foregroundMark x1="60700" y1="73630" x2="62646" y2="69863"/>
                        <a14:backgroundMark x1="14786" y1="72945" x2="17121" y2="71918"/>
                        <a14:backgroundMark x1="16342" y1="72945" x2="22568" y2="71575"/>
                        <a14:backgroundMark x1="22568" y1="71575" x2="22568" y2="71575"/>
                        <a14:backgroundMark x1="26070" y1="75000" x2="20623" y2="76712"/>
                        <a14:backgroundMark x1="10506" y1="73630" x2="16342" y2="70890"/>
                        <a14:backgroundMark x1="16342" y1="70890" x2="16342" y2="70890"/>
                        <a14:backgroundMark x1="16732" y1="64041" x2="8949" y2="63014"/>
                        <a14:backgroundMark x1="8560" y1="42123" x2="9339" y2="40411"/>
                        <a14:backgroundMark x1="12062" y1="46233" x2="10895" y2="45890"/>
                        <a14:backgroundMark x1="16342" y1="46918" x2="15953" y2="48630"/>
                        <a14:backgroundMark x1="34241" y1="71918" x2="34241" y2="71918"/>
                        <a14:backgroundMark x1="33463" y1="72603" x2="33463" y2="72603"/>
                        <a14:backgroundMark x1="53696" y1="75342" x2="53696" y2="75342"/>
                        <a14:backgroundMark x1="86770" y1="46575" x2="85992" y2="46918"/>
                        <a14:backgroundMark x1="85214" y1="48630" x2="90661" y2="40753"/>
                        <a14:backgroundMark x1="77043" y1="63699" x2="77432" y2="60959"/>
                        <a14:backgroundMark x1="70039" y1="73630" x2="72763" y2="72945"/>
                      </a14:backgroundRemoval>
                    </a14:imgEffect>
                  </a14:imgLayer>
                </a14:imgProps>
              </a:ext>
              <a:ext uri="{28A0092B-C50C-407E-A947-70E740481C1C}">
                <a14:useLocalDpi xmlns:a14="http://schemas.microsoft.com/office/drawing/2010/main" val="0"/>
              </a:ext>
            </a:extLst>
          </a:blip>
          <a:srcRect/>
          <a:stretch>
            <a:fillRect/>
          </a:stretch>
        </p:blipFill>
        <p:spPr bwMode="auto">
          <a:xfrm>
            <a:off x="111684" y="155000"/>
            <a:ext cx="1144800" cy="133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p:cNvSpPr>
            <a:spLocks noGrp="1"/>
          </p:cNvSpPr>
          <p:nvPr>
            <p:ph type="title"/>
          </p:nvPr>
        </p:nvSpPr>
        <p:spPr>
          <a:xfrm>
            <a:off x="1341118" y="177444"/>
            <a:ext cx="5018737" cy="1088136"/>
          </a:xfrm>
        </p:spPr>
        <p:txBody>
          <a:bodyPr>
            <a:normAutofit/>
          </a:bodyPr>
          <a:lstStyle/>
          <a:p>
            <a:r>
              <a:rPr lang="it-IT" b="1" u="sng" noProof="1"/>
              <a:t>In cosa consiste il Campo Estivo?</a:t>
            </a:r>
          </a:p>
        </p:txBody>
      </p:sp>
      <p:sp>
        <p:nvSpPr>
          <p:cNvPr id="7" name="CasellaDiTesto 6"/>
          <p:cNvSpPr txBox="1"/>
          <p:nvPr/>
        </p:nvSpPr>
        <p:spPr>
          <a:xfrm>
            <a:off x="412174" y="1445884"/>
            <a:ext cx="5486400" cy="5109091"/>
          </a:xfrm>
          <a:prstGeom prst="rect">
            <a:avLst/>
          </a:prstGeom>
          <a:noFill/>
        </p:spPr>
        <p:txBody>
          <a:bodyPr wrap="square" rtlCol="0">
            <a:spAutoFit/>
          </a:bodyPr>
          <a:lstStyle/>
          <a:p>
            <a:r>
              <a:rPr lang="it-IT" sz="1400" dirty="0">
                <a:solidFill>
                  <a:schemeClr val="tx2"/>
                </a:solidFill>
              </a:rPr>
              <a:t>Da ormai tanti anni, l’Oratorio San Martino I Papa organizza il Campo Estivo come chiusura dell’anno </a:t>
            </a:r>
            <a:r>
              <a:rPr lang="it-IT" sz="1400" dirty="0" smtClean="0">
                <a:solidFill>
                  <a:schemeClr val="tx2"/>
                </a:solidFill>
              </a:rPr>
              <a:t>oratoriano </a:t>
            </a:r>
            <a:r>
              <a:rPr lang="it-IT" sz="1400" dirty="0">
                <a:solidFill>
                  <a:schemeClr val="tx2"/>
                </a:solidFill>
              </a:rPr>
              <a:t>e introduzione </a:t>
            </a:r>
            <a:r>
              <a:rPr lang="it-IT" sz="1400" dirty="0" smtClean="0">
                <a:solidFill>
                  <a:schemeClr val="tx2"/>
                </a:solidFill>
              </a:rPr>
              <a:t>a quello </a:t>
            </a:r>
            <a:r>
              <a:rPr lang="it-IT" sz="1400" dirty="0">
                <a:solidFill>
                  <a:schemeClr val="tx2"/>
                </a:solidFill>
              </a:rPr>
              <a:t>successivo.</a:t>
            </a:r>
          </a:p>
          <a:p>
            <a:endParaRPr lang="it-IT" sz="1400" dirty="0">
              <a:solidFill>
                <a:schemeClr val="tx2"/>
              </a:solidFill>
            </a:endParaRPr>
          </a:p>
          <a:p>
            <a:r>
              <a:rPr lang="it-IT" sz="1400" dirty="0">
                <a:solidFill>
                  <a:schemeClr val="tx2"/>
                </a:solidFill>
              </a:rPr>
              <a:t>Durante questi giorni, si susseguono attività </a:t>
            </a:r>
            <a:r>
              <a:rPr lang="it-IT" sz="1400" dirty="0" smtClean="0">
                <a:solidFill>
                  <a:schemeClr val="tx2"/>
                </a:solidFill>
              </a:rPr>
              <a:t>di riflessione e </a:t>
            </a:r>
            <a:r>
              <a:rPr lang="it-IT" sz="1400" dirty="0">
                <a:solidFill>
                  <a:schemeClr val="tx2"/>
                </a:solidFill>
              </a:rPr>
              <a:t>preghiera alternate a momenti di gioco, condivisione e gruppo.</a:t>
            </a:r>
          </a:p>
          <a:p>
            <a:endParaRPr lang="it-IT" sz="1400" dirty="0">
              <a:solidFill>
                <a:schemeClr val="tx2"/>
              </a:solidFill>
            </a:endParaRPr>
          </a:p>
          <a:p>
            <a:r>
              <a:rPr lang="it-IT" sz="1400" dirty="0">
                <a:solidFill>
                  <a:schemeClr val="tx2"/>
                </a:solidFill>
              </a:rPr>
              <a:t>Il Campo è organizzato e supervisionato non solo da un nutrito gruppo di Catechisti e dal Parroco, ma anche da allievi catechisti ed </a:t>
            </a:r>
            <a:r>
              <a:rPr lang="it-IT" sz="1400" dirty="0" smtClean="0">
                <a:solidFill>
                  <a:schemeClr val="tx2"/>
                </a:solidFill>
              </a:rPr>
              <a:t>alcuni adulti</a:t>
            </a:r>
            <a:r>
              <a:rPr lang="it-IT" sz="1400" dirty="0">
                <a:solidFill>
                  <a:schemeClr val="tx2"/>
                </a:solidFill>
              </a:rPr>
              <a:t>!</a:t>
            </a:r>
          </a:p>
          <a:p>
            <a:endParaRPr lang="it-IT" sz="1400" dirty="0">
              <a:solidFill>
                <a:schemeClr val="tx2"/>
              </a:solidFill>
            </a:endParaRPr>
          </a:p>
          <a:p>
            <a:r>
              <a:rPr lang="it-IT" sz="1400" i="1" u="sng" dirty="0">
                <a:solidFill>
                  <a:schemeClr val="tx2"/>
                </a:solidFill>
              </a:rPr>
              <a:t>Un pullman con autista professionista ci accompagnerà alla </a:t>
            </a:r>
            <a:r>
              <a:rPr lang="it-IT" sz="1400" i="1" u="sng" dirty="0" smtClean="0">
                <a:solidFill>
                  <a:schemeClr val="tx2"/>
                </a:solidFill>
              </a:rPr>
              <a:t>struttura. Il rientro avverrà invece con mezzi propri*: i genitori sono infatti invitati a raggiungere i ragazzi e i loro educatori nell’ultimo giorno di campo, per partecipare al momento di festa finale, alla Santa Messa e al pranzo comune.</a:t>
            </a:r>
          </a:p>
          <a:p>
            <a:endParaRPr lang="it-IT" sz="1400" i="1" u="sng" dirty="0">
              <a:solidFill>
                <a:schemeClr val="tx2"/>
              </a:solidFill>
            </a:endParaRPr>
          </a:p>
          <a:p>
            <a:r>
              <a:rPr lang="it-IT" sz="1200" i="1" dirty="0" smtClean="0">
                <a:solidFill>
                  <a:schemeClr val="tx2"/>
                </a:solidFill>
              </a:rPr>
              <a:t>* I ragazzi che non potessero essere raggiunti dai loro genitori certamente saranno accompagnati in auto da altri. Nell’ipotesi inverosimile che alcuni non avessero passaggio in automobile rientreranno in treno accompagnati da alcuni catechisti, senza nessun costo aggiuntivo per l’acquisto del biglietto.</a:t>
            </a:r>
            <a:endParaRPr lang="it-IT" sz="1200" i="1" dirty="0">
              <a:solidFill>
                <a:schemeClr val="tx2"/>
              </a:solidFill>
            </a:endParaRPr>
          </a:p>
        </p:txBody>
      </p:sp>
      <p:sp>
        <p:nvSpPr>
          <p:cNvPr id="8" name="CasellaDiTesto 7"/>
          <p:cNvSpPr txBox="1"/>
          <p:nvPr/>
        </p:nvSpPr>
        <p:spPr>
          <a:xfrm rot="344084">
            <a:off x="6428740" y="4903404"/>
            <a:ext cx="4426067"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i="1" dirty="0">
                <a:solidFill>
                  <a:schemeClr val="tx2"/>
                </a:solidFill>
              </a:rPr>
              <a:t>«Vogliamo giovani forti. Vogliamo giovani con speranza e con fortezza. Perché? Perché conoscono Gesù, perché conoscono Dio. Perché hanno un cuore libero. Però per questo ci vuole sacrificio, bisogna andare controcorrente.»</a:t>
            </a:r>
          </a:p>
          <a:p>
            <a:endParaRPr lang="it-IT" sz="1400" i="1" dirty="0">
              <a:solidFill>
                <a:schemeClr val="tx2"/>
              </a:solidFill>
            </a:endParaRPr>
          </a:p>
          <a:p>
            <a:r>
              <a:rPr lang="it-IT" sz="1400" i="1" dirty="0">
                <a:solidFill>
                  <a:schemeClr val="tx2"/>
                </a:solidFill>
              </a:rPr>
              <a:t>-Papa Francesco</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59868">
            <a:off x="6431391" y="1000277"/>
            <a:ext cx="4294749" cy="28631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2"/>
          <p:cNvSpPr>
            <a:spLocks noGrp="1"/>
          </p:cNvSpPr>
          <p:nvPr>
            <p:ph type="title"/>
          </p:nvPr>
        </p:nvSpPr>
        <p:spPr>
          <a:xfrm>
            <a:off x="822505" y="438911"/>
            <a:ext cx="9509760" cy="1088136"/>
          </a:xfrm>
        </p:spPr>
        <p:txBody>
          <a:bodyPr>
            <a:normAutofit/>
          </a:bodyPr>
          <a:lstStyle/>
          <a:p>
            <a:r>
              <a:rPr lang="it-IT" b="1" u="sng" noProof="1"/>
              <a:t>DOVE ANDIAMO?</a:t>
            </a:r>
          </a:p>
        </p:txBody>
      </p:sp>
      <p:pic>
        <p:nvPicPr>
          <p:cNvPr id="11" name="Immagine 10"/>
          <p:cNvPicPr>
            <a:picLocks noChangeAspect="1"/>
          </p:cNvPicPr>
          <p:nvPr/>
        </p:nvPicPr>
        <p:blipFill>
          <a:blip r:embed="rId3"/>
          <a:stretch>
            <a:fillRect/>
          </a:stretch>
        </p:blipFill>
        <p:spPr>
          <a:xfrm>
            <a:off x="6067671" y="1673351"/>
            <a:ext cx="5942359" cy="3587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Segnaposto contenuto  13"/>
          <p:cNvSpPr>
            <a:spLocks noGrp="1"/>
          </p:cNvSpPr>
          <p:nvPr>
            <p:ph idx="1"/>
          </p:nvPr>
        </p:nvSpPr>
        <p:spPr>
          <a:xfrm>
            <a:off x="822505" y="2088293"/>
            <a:ext cx="5330136" cy="1353183"/>
          </a:xfrm>
        </p:spPr>
        <p:txBody>
          <a:bodyPr>
            <a:normAutofit fontScale="92500" lnSpcReduction="10000"/>
          </a:bodyPr>
          <a:lstStyle/>
          <a:p>
            <a:pPr marL="45720" indent="0">
              <a:buNone/>
            </a:pPr>
            <a:r>
              <a:rPr lang="it-IT" noProof="1">
                <a:solidFill>
                  <a:schemeClr val="tx2"/>
                </a:solidFill>
              </a:rPr>
              <a:t>Quest’anno il Campo Estivo si svolgerà </a:t>
            </a:r>
            <a:r>
              <a:rPr lang="it-IT" b="1" noProof="1">
                <a:solidFill>
                  <a:schemeClr val="tx2"/>
                </a:solidFill>
                <a:effectLst>
                  <a:outerShdw blurRad="38100" dist="38100" dir="2700000" algn="tl">
                    <a:srgbClr val="000000">
                      <a:alpha val="43137"/>
                    </a:srgbClr>
                  </a:outerShdw>
                </a:effectLst>
              </a:rPr>
              <a:t>dal 2 al 7 Settembre</a:t>
            </a:r>
            <a:r>
              <a:rPr lang="it-IT" noProof="1">
                <a:solidFill>
                  <a:schemeClr val="tx2"/>
                </a:solidFill>
              </a:rPr>
              <a:t> presso la struttura «Verde Soggiorno»</a:t>
            </a:r>
            <a:r>
              <a:rPr lang="it-IT" b="1" noProof="1">
                <a:solidFill>
                  <a:schemeClr val="tx2"/>
                </a:solidFill>
                <a:effectLst>
                  <a:outerShdw blurRad="38100" dist="38100" dir="2700000" algn="tl">
                    <a:srgbClr val="000000">
                      <a:alpha val="43137"/>
                    </a:srgbClr>
                  </a:outerShdw>
                </a:effectLst>
              </a:rPr>
              <a:t>!</a:t>
            </a:r>
          </a:p>
        </p:txBody>
      </p:sp>
      <p:sp>
        <p:nvSpPr>
          <p:cNvPr id="14" name="CasellaDiTesto 13"/>
          <p:cNvSpPr txBox="1"/>
          <p:nvPr/>
        </p:nvSpPr>
        <p:spPr>
          <a:xfrm>
            <a:off x="822505" y="4002722"/>
            <a:ext cx="5125791" cy="1631216"/>
          </a:xfrm>
          <a:prstGeom prst="rect">
            <a:avLst/>
          </a:prstGeom>
          <a:noFill/>
        </p:spPr>
        <p:txBody>
          <a:bodyPr wrap="square" rtlCol="0">
            <a:spAutoFit/>
          </a:bodyPr>
          <a:lstStyle/>
          <a:p>
            <a:r>
              <a:rPr lang="it-IT" sz="2000" dirty="0">
                <a:solidFill>
                  <a:schemeClr val="tx2"/>
                </a:solidFill>
              </a:rPr>
              <a:t>A Gualdo Tadino, </a:t>
            </a:r>
            <a:r>
              <a:rPr lang="it-IT" sz="2000" dirty="0" smtClean="0">
                <a:solidFill>
                  <a:schemeClr val="tx2"/>
                </a:solidFill>
              </a:rPr>
              <a:t>graziosa</a:t>
            </a:r>
            <a:r>
              <a:rPr lang="it-IT" sz="2000" dirty="0" smtClean="0">
                <a:solidFill>
                  <a:schemeClr val="tx2"/>
                </a:solidFill>
              </a:rPr>
              <a:t> </a:t>
            </a:r>
            <a:r>
              <a:rPr lang="it-IT" sz="2000" dirty="0">
                <a:solidFill>
                  <a:schemeClr val="tx2"/>
                </a:solidFill>
              </a:rPr>
              <a:t>cittadina nei pressi di Perugia, in Umbria.</a:t>
            </a:r>
          </a:p>
          <a:p>
            <a:endParaRPr lang="it-IT" sz="2000" dirty="0">
              <a:solidFill>
                <a:schemeClr val="tx2"/>
              </a:solidFill>
            </a:endParaRPr>
          </a:p>
          <a:p>
            <a:r>
              <a:rPr lang="it-IT" sz="2000" dirty="0">
                <a:solidFill>
                  <a:schemeClr val="tx2"/>
                </a:solidFill>
              </a:rPr>
              <a:t>In una zona immersa nel verde, raggiungibile con il treno e sicura!</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13899" y="641445"/>
            <a:ext cx="11696131" cy="2031325"/>
          </a:xfrm>
          <a:prstGeom prst="rect">
            <a:avLst/>
          </a:prstGeom>
          <a:noFill/>
        </p:spPr>
        <p:txBody>
          <a:bodyPr wrap="square" rtlCol="0">
            <a:spAutoFit/>
          </a:bodyPr>
          <a:lstStyle/>
          <a:p>
            <a:r>
              <a:rPr lang="it-IT" b="1" u="sng" dirty="0"/>
              <a:t>CARATTERISTICHE LOCATION</a:t>
            </a:r>
          </a:p>
          <a:p>
            <a:pPr marL="285750" indent="-285750">
              <a:buFont typeface="Arial" panose="020B0604020202020204" pitchFamily="34" charset="0"/>
              <a:buChar char="•"/>
            </a:pPr>
            <a:r>
              <a:rPr lang="it-IT" dirty="0">
                <a:solidFill>
                  <a:schemeClr val="tx2"/>
                </a:solidFill>
              </a:rPr>
              <a:t>Grande struttura con  cappella interna, campo da calcetto in erba sintetica, campo da basket, campo da volley, ampio parco </a:t>
            </a:r>
            <a:r>
              <a:rPr lang="it-IT" dirty="0" smtClean="0">
                <a:solidFill>
                  <a:schemeClr val="tx2"/>
                </a:solidFill>
              </a:rPr>
              <a:t>collinare.</a:t>
            </a:r>
            <a:endParaRPr lang="it-IT" dirty="0">
              <a:solidFill>
                <a:schemeClr val="tx2"/>
              </a:solidFill>
            </a:endParaRPr>
          </a:p>
          <a:p>
            <a:pPr marL="285750" indent="-285750">
              <a:buFont typeface="Arial" panose="020B0604020202020204" pitchFamily="34" charset="0"/>
              <a:buChar char="•"/>
            </a:pPr>
            <a:r>
              <a:rPr lang="it-IT" dirty="0">
                <a:solidFill>
                  <a:schemeClr val="tx2"/>
                </a:solidFill>
              </a:rPr>
              <a:t>Particolarmente vicina al centro storico della cittadina ed alla stazione </a:t>
            </a:r>
            <a:r>
              <a:rPr lang="it-IT" dirty="0" smtClean="0">
                <a:solidFill>
                  <a:schemeClr val="tx2"/>
                </a:solidFill>
              </a:rPr>
              <a:t>ferroviaria.</a:t>
            </a:r>
            <a:endParaRPr lang="it-IT" dirty="0">
              <a:solidFill>
                <a:schemeClr val="tx2"/>
              </a:solidFill>
            </a:endParaRPr>
          </a:p>
          <a:p>
            <a:pPr marL="285750" indent="-285750">
              <a:buFont typeface="Arial" panose="020B0604020202020204" pitchFamily="34" charset="0"/>
              <a:buChar char="•"/>
            </a:pPr>
            <a:r>
              <a:rPr lang="it-IT" dirty="0">
                <a:solidFill>
                  <a:schemeClr val="tx2"/>
                </a:solidFill>
              </a:rPr>
              <a:t>Struttura in </a:t>
            </a:r>
            <a:r>
              <a:rPr lang="it-IT" u="sng" dirty="0">
                <a:solidFill>
                  <a:schemeClr val="tx2"/>
                </a:solidFill>
              </a:rPr>
              <a:t>autogestione </a:t>
            </a:r>
            <a:r>
              <a:rPr lang="it-IT" dirty="0">
                <a:solidFill>
                  <a:schemeClr val="tx2"/>
                </a:solidFill>
              </a:rPr>
              <a:t>sviluppata su due piani con cucina </a:t>
            </a:r>
            <a:r>
              <a:rPr lang="it-IT" dirty="0" smtClean="0">
                <a:solidFill>
                  <a:schemeClr val="tx2"/>
                </a:solidFill>
              </a:rPr>
              <a:t>industriale.</a:t>
            </a:r>
            <a:endParaRPr lang="it-IT" dirty="0">
              <a:solidFill>
                <a:schemeClr val="tx2"/>
              </a:solidFill>
            </a:endParaRPr>
          </a:p>
          <a:p>
            <a:pPr marL="285750" indent="-285750">
              <a:buFont typeface="Arial" panose="020B0604020202020204" pitchFamily="34" charset="0"/>
              <a:buChar char="•"/>
            </a:pPr>
            <a:r>
              <a:rPr lang="it-IT" dirty="0">
                <a:solidFill>
                  <a:schemeClr val="tx2"/>
                </a:solidFill>
              </a:rPr>
              <a:t>Struttura sicura, facilmente raggiungibile in cui ci assisteranno durante il soggiorno i proprietari ed il personale addetto alla manutenzione della </a:t>
            </a:r>
            <a:r>
              <a:rPr lang="it-IT" dirty="0" smtClean="0">
                <a:solidFill>
                  <a:schemeClr val="tx2"/>
                </a:solidFill>
              </a:rPr>
              <a:t>struttura.</a:t>
            </a:r>
            <a:endParaRPr lang="it-IT" dirty="0">
              <a:solidFill>
                <a:schemeClr val="tx2"/>
              </a:solidFill>
            </a:endParaRPr>
          </a:p>
        </p:txBody>
      </p:sp>
      <p:pic>
        <p:nvPicPr>
          <p:cNvPr id="2052" name="Picture 4"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94" y="3022779"/>
            <a:ext cx="4050665" cy="2673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Risultati immagini per verde soggiorno gualdo tad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707" y="4058734"/>
            <a:ext cx="3947568" cy="2626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Risultati immagini per verde soggiorno gualdo tad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138" y="2494493"/>
            <a:ext cx="4333892" cy="2877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type="title"/>
          </p:nvPr>
        </p:nvSpPr>
        <p:spPr>
          <a:xfrm>
            <a:off x="1172308" y="0"/>
            <a:ext cx="9509760" cy="1088136"/>
          </a:xfrm>
        </p:spPr>
        <p:txBody>
          <a:bodyPr>
            <a:normAutofit fontScale="90000"/>
          </a:bodyPr>
          <a:lstStyle/>
          <a:p>
            <a:r>
              <a:rPr lang="it-IT" b="1" u="sng" noProof="1"/>
              <a:t>Iscrizioni</a:t>
            </a:r>
            <a:br>
              <a:rPr lang="it-IT" b="1" u="sng" noProof="1"/>
            </a:br>
            <a:r>
              <a:rPr lang="it-IT" sz="2000" i="1" noProof="1"/>
              <a:t>(Le iscrizioni sono aperte a tutti i ragazzi che abbiano compiuto </a:t>
            </a:r>
            <a:r>
              <a:rPr lang="it-IT" sz="2000" b="1" i="1" noProof="1"/>
              <a:t>almeno 8 anni</a:t>
            </a:r>
            <a:r>
              <a:rPr lang="it-IT" sz="2000" i="1" noProof="1"/>
              <a:t>)</a:t>
            </a:r>
            <a:endParaRPr lang="it-IT" b="1" i="1" u="sng" noProof="1"/>
          </a:p>
        </p:txBody>
      </p:sp>
      <p:sp>
        <p:nvSpPr>
          <p:cNvPr id="6" name="CasellaDiTesto 5"/>
          <p:cNvSpPr txBox="1"/>
          <p:nvPr/>
        </p:nvSpPr>
        <p:spPr>
          <a:xfrm>
            <a:off x="1172308" y="1151225"/>
            <a:ext cx="10222173" cy="4247317"/>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tx2"/>
                </a:solidFill>
              </a:rPr>
              <a:t>Quota base: 230 Euro</a:t>
            </a:r>
          </a:p>
          <a:p>
            <a:endParaRPr lang="it-IT" b="1" dirty="0">
              <a:solidFill>
                <a:schemeClr val="tx2"/>
              </a:solidFill>
            </a:endParaRPr>
          </a:p>
          <a:p>
            <a:pPr marL="285750" indent="-285750">
              <a:buFont typeface="Arial" panose="020B0604020202020204" pitchFamily="34" charset="0"/>
              <a:buChar char="•"/>
            </a:pPr>
            <a:r>
              <a:rPr lang="it-IT" dirty="0">
                <a:solidFill>
                  <a:schemeClr val="tx2"/>
                </a:solidFill>
              </a:rPr>
              <a:t>Quota multipla (fratelli o amici esterni all’oratorio): 210 Euro l’uno</a:t>
            </a:r>
          </a:p>
          <a:p>
            <a:endParaRPr lang="it-IT" dirty="0">
              <a:solidFill>
                <a:schemeClr val="tx2"/>
              </a:solidFill>
            </a:endParaRPr>
          </a:p>
          <a:p>
            <a:pPr marL="285750" indent="-285750">
              <a:buFont typeface="Arial" panose="020B0604020202020204" pitchFamily="34" charset="0"/>
              <a:buChar char="•"/>
            </a:pPr>
            <a:r>
              <a:rPr lang="it-IT" dirty="0">
                <a:solidFill>
                  <a:schemeClr val="tx2"/>
                </a:solidFill>
              </a:rPr>
              <a:t>Le iscrizioni sono aperte fino al 2 Luglio; sarà comunque possibile iscriversi dopo questa data con una quota base maggiorata, per motivi di organizzazione, a 250 Euro (230 euro i fratelli).</a:t>
            </a:r>
          </a:p>
          <a:p>
            <a:endParaRPr lang="it-IT" dirty="0">
              <a:solidFill>
                <a:schemeClr val="tx2"/>
              </a:solidFill>
            </a:endParaRPr>
          </a:p>
          <a:p>
            <a:pPr marL="285750" indent="-285750">
              <a:buFont typeface="Arial" panose="020B0604020202020204" pitchFamily="34" charset="0"/>
              <a:buChar char="•"/>
            </a:pPr>
            <a:r>
              <a:rPr lang="it-IT" u="sng" dirty="0">
                <a:solidFill>
                  <a:schemeClr val="tx2"/>
                </a:solidFill>
              </a:rPr>
              <a:t>E’ possibile </a:t>
            </a:r>
            <a:r>
              <a:rPr lang="it-IT" u="sng" dirty="0" err="1">
                <a:solidFill>
                  <a:schemeClr val="tx2"/>
                </a:solidFill>
              </a:rPr>
              <a:t>pre</a:t>
            </a:r>
            <a:r>
              <a:rPr lang="it-IT" u="sng" dirty="0">
                <a:solidFill>
                  <a:schemeClr val="tx2"/>
                </a:solidFill>
              </a:rPr>
              <a:t>-iscriversi e confermare poi la propria presenza versando una caparra di 120 Euro</a:t>
            </a:r>
          </a:p>
          <a:p>
            <a:pPr marL="285750" indent="-285750">
              <a:buFont typeface="Arial" panose="020B0604020202020204" pitchFamily="34" charset="0"/>
              <a:buChar char="•"/>
            </a:pPr>
            <a:r>
              <a:rPr lang="it-IT" b="1" dirty="0">
                <a:solidFill>
                  <a:srgbClr val="FF0000"/>
                </a:solidFill>
              </a:rPr>
              <a:t>Per qualsiasi dubbio o problema riguardante la quota è possibile parlare privatamente con il Parroco </a:t>
            </a:r>
            <a:r>
              <a:rPr lang="it-IT" b="1" dirty="0" smtClean="0">
                <a:solidFill>
                  <a:srgbClr val="FF0000"/>
                </a:solidFill>
              </a:rPr>
              <a:t>o </a:t>
            </a:r>
            <a:r>
              <a:rPr lang="it-IT" b="1" dirty="0">
                <a:solidFill>
                  <a:srgbClr val="FF0000"/>
                </a:solidFill>
              </a:rPr>
              <a:t>con i </a:t>
            </a:r>
            <a:r>
              <a:rPr lang="it-IT" b="1" dirty="0" smtClean="0">
                <a:solidFill>
                  <a:srgbClr val="FF0000"/>
                </a:solidFill>
              </a:rPr>
              <a:t>direttori </a:t>
            </a:r>
            <a:r>
              <a:rPr lang="it-IT" b="1" dirty="0">
                <a:solidFill>
                  <a:srgbClr val="FF0000"/>
                </a:solidFill>
              </a:rPr>
              <a:t>dell’Oratorio Chiara e Francesco!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p:txBody>
      </p:sp>
      <p:sp>
        <p:nvSpPr>
          <p:cNvPr id="7" name="CasellaDiTesto 6"/>
          <p:cNvSpPr txBox="1"/>
          <p:nvPr/>
        </p:nvSpPr>
        <p:spPr>
          <a:xfrm>
            <a:off x="1184346" y="4846004"/>
            <a:ext cx="9580729"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i="1" u="sng" dirty="0">
                <a:solidFill>
                  <a:srgbClr val="0070C0"/>
                </a:solidFill>
              </a:rPr>
              <a:t>IMPORTANTE!</a:t>
            </a:r>
          </a:p>
          <a:p>
            <a:r>
              <a:rPr lang="it-IT" sz="1600" i="1" u="sng" dirty="0">
                <a:solidFill>
                  <a:schemeClr val="tx2"/>
                </a:solidFill>
              </a:rPr>
              <a:t>Incassi e quote di iscrizione serviranno esclusivamente per le spese di organizzazione, quali la struttura, il mezzo di trasporto e spese accessorie.</a:t>
            </a:r>
          </a:p>
          <a:p>
            <a:r>
              <a:rPr lang="it-IT" sz="1600" i="1" u="sng" dirty="0">
                <a:solidFill>
                  <a:schemeClr val="tx2"/>
                </a:solidFill>
              </a:rPr>
              <a:t>Eventuali eccedenze andranno a migliorare la qualità del campo e saranno investite in materiale e strumenti che l’Oratorio, in completo autofinanziamento, utilizza per svolgere le sue attività….cercando di migliorarsi sempre di più!</a:t>
            </a:r>
          </a:p>
        </p:txBody>
      </p:sp>
    </p:spTree>
    <p:extLst>
      <p:ext uri="{BB962C8B-B14F-4D97-AF65-F5344CB8AC3E}">
        <p14:creationId xmlns:p14="http://schemas.microsoft.com/office/powerpoint/2010/main" val="42948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type="title"/>
          </p:nvPr>
        </p:nvSpPr>
        <p:spPr>
          <a:xfrm>
            <a:off x="1184346" y="281354"/>
            <a:ext cx="9509760" cy="1088136"/>
          </a:xfrm>
        </p:spPr>
        <p:txBody>
          <a:bodyPr>
            <a:normAutofit/>
          </a:bodyPr>
          <a:lstStyle/>
          <a:p>
            <a:r>
              <a:rPr lang="it-IT" b="1" u="sng" noProof="1"/>
              <a:t>C’è Poco da fare…più siamo più ci divertiamo!</a:t>
            </a:r>
            <a:endParaRPr lang="it-IT" b="1" i="1" u="sng" noProof="1"/>
          </a:p>
        </p:txBody>
      </p:sp>
      <p:sp>
        <p:nvSpPr>
          <p:cNvPr id="8" name="CasellaDiTesto 7"/>
          <p:cNvSpPr txBox="1"/>
          <p:nvPr/>
        </p:nvSpPr>
        <p:spPr>
          <a:xfrm>
            <a:off x="1096176" y="1527445"/>
            <a:ext cx="10222173" cy="923330"/>
          </a:xfrm>
          <a:prstGeom prst="rect">
            <a:avLst/>
          </a:prstGeom>
          <a:noFill/>
        </p:spPr>
        <p:txBody>
          <a:bodyPr wrap="square" rtlCol="0">
            <a:spAutoFit/>
          </a:bodyPr>
          <a:lstStyle/>
          <a:p>
            <a:r>
              <a:rPr lang="it-IT" dirty="0">
                <a:solidFill>
                  <a:schemeClr val="tx2"/>
                </a:solidFill>
              </a:rPr>
              <a:t>La bellezza del Campo Estivo risiede spesso nelle nuove avventure e nelle nuove conoscenze!</a:t>
            </a:r>
          </a:p>
          <a:p>
            <a:endParaRPr lang="it-IT" dirty="0"/>
          </a:p>
        </p:txBody>
      </p:sp>
      <p:sp>
        <p:nvSpPr>
          <p:cNvPr id="9" name="CasellaDiTesto 8"/>
          <p:cNvSpPr txBox="1"/>
          <p:nvPr/>
        </p:nvSpPr>
        <p:spPr>
          <a:xfrm>
            <a:off x="1008006" y="2337403"/>
            <a:ext cx="5199256" cy="2585323"/>
          </a:xfrm>
          <a:prstGeom prst="rect">
            <a:avLst/>
          </a:prstGeom>
          <a:noFill/>
        </p:spPr>
        <p:txBody>
          <a:bodyPr wrap="square" rtlCol="0">
            <a:spAutoFit/>
          </a:bodyPr>
          <a:lstStyle/>
          <a:p>
            <a:r>
              <a:rPr lang="it-IT" dirty="0">
                <a:solidFill>
                  <a:schemeClr val="tx2"/>
                </a:solidFill>
              </a:rPr>
              <a:t>Quest’anno sono aperte le iscrizioni anche per ragazzi e bambini esterni alla Parrocchia, con sconti speciali!</a:t>
            </a:r>
          </a:p>
          <a:p>
            <a:endParaRPr lang="it-IT" dirty="0">
              <a:solidFill>
                <a:schemeClr val="tx2"/>
              </a:solidFill>
            </a:endParaRPr>
          </a:p>
          <a:p>
            <a:r>
              <a:rPr lang="it-IT" dirty="0">
                <a:solidFill>
                  <a:schemeClr val="tx2"/>
                </a:solidFill>
              </a:rPr>
              <a:t>Porta in Parrocchia amici di scuola, di sport o semplicemente con cui passi le tue giornate a ridere e scherzare e facceli conoscere!</a:t>
            </a:r>
          </a:p>
          <a:p>
            <a:endParaRPr lang="it-IT" dirty="0"/>
          </a:p>
        </p:txBody>
      </p:sp>
      <p:sp>
        <p:nvSpPr>
          <p:cNvPr id="10" name="CasellaDiTesto 9"/>
          <p:cNvSpPr txBox="1"/>
          <p:nvPr/>
        </p:nvSpPr>
        <p:spPr>
          <a:xfrm>
            <a:off x="159749" y="5517197"/>
            <a:ext cx="10717237"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algn="ctr"/>
            <a:r>
              <a:rPr lang="it-IT" sz="2800" dirty="0">
                <a:latin typeface="Algerian" panose="04020705040A02060702" pitchFamily="82" charset="0"/>
              </a:rPr>
              <a:t>Sarà bellissimo abbracciare anche loro in questa fantastica avventura!</a:t>
            </a:r>
            <a:endParaRPr lang="it-IT" dirty="0"/>
          </a:p>
        </p:txBody>
      </p:sp>
      <p:pic>
        <p:nvPicPr>
          <p:cNvPr id="4098" name="Picture 2" descr="L'immagine puÃ² contenere: una o piÃ¹ persone, campo da basket, scarpe e spazio all'ap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219" y="2135955"/>
            <a:ext cx="4929299" cy="2772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59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p:cNvSpPr>
            <a:spLocks noGrp="1"/>
          </p:cNvSpPr>
          <p:nvPr>
            <p:ph type="title"/>
          </p:nvPr>
        </p:nvSpPr>
        <p:spPr>
          <a:xfrm>
            <a:off x="1341120" y="438912"/>
            <a:ext cx="9509760" cy="1088136"/>
          </a:xfrm>
        </p:spPr>
        <p:txBody>
          <a:bodyPr/>
          <a:lstStyle/>
          <a:p>
            <a:r>
              <a:rPr lang="it-IT" b="1" u="sng" noProof="1"/>
              <a:t>Contatti per le iscrizioni</a:t>
            </a:r>
          </a:p>
        </p:txBody>
      </p:sp>
      <p:sp>
        <p:nvSpPr>
          <p:cNvPr id="11" name="CasellaDiTesto 10"/>
          <p:cNvSpPr txBox="1"/>
          <p:nvPr/>
        </p:nvSpPr>
        <p:spPr>
          <a:xfrm>
            <a:off x="1487606" y="1665027"/>
            <a:ext cx="10222173" cy="3046988"/>
          </a:xfrm>
          <a:prstGeom prst="rect">
            <a:avLst/>
          </a:prstGeom>
          <a:noFill/>
        </p:spPr>
        <p:txBody>
          <a:bodyPr wrap="square" rtlCol="0">
            <a:spAutoFit/>
          </a:bodyPr>
          <a:lstStyle/>
          <a:p>
            <a:pPr marL="285750" indent="-285750">
              <a:buFont typeface="Arial" panose="020B0604020202020204" pitchFamily="34" charset="0"/>
              <a:buChar char="•"/>
            </a:pPr>
            <a:r>
              <a:rPr lang="it-IT" sz="2400" dirty="0">
                <a:solidFill>
                  <a:schemeClr val="tx2"/>
                </a:solidFill>
              </a:rPr>
              <a:t>Email oratorio: </a:t>
            </a:r>
            <a:r>
              <a:rPr lang="it-IT" sz="2400" u="sng" dirty="0">
                <a:solidFill>
                  <a:srgbClr val="00B0F0"/>
                </a:solidFill>
              </a:rPr>
              <a:t>oratoriosanmartino1papa@gmail.com</a:t>
            </a:r>
          </a:p>
          <a:p>
            <a:endParaRPr lang="it-IT" sz="2400" dirty="0"/>
          </a:p>
          <a:p>
            <a:pPr marL="285750" indent="-285750">
              <a:buFont typeface="Arial" panose="020B0604020202020204" pitchFamily="34" charset="0"/>
              <a:buChar char="•"/>
            </a:pPr>
            <a:r>
              <a:rPr lang="it-IT" sz="2400" dirty="0">
                <a:solidFill>
                  <a:schemeClr val="tx2"/>
                </a:solidFill>
              </a:rPr>
              <a:t>Il Parroco Don Antonio riceve senza appuntamento il martedì ed il giovedì dalle 16.30 alle 19</a:t>
            </a:r>
          </a:p>
          <a:p>
            <a:endParaRPr lang="it-IT" sz="2400" dirty="0">
              <a:solidFill>
                <a:schemeClr val="tx2"/>
              </a:solidFill>
            </a:endParaRPr>
          </a:p>
          <a:p>
            <a:pPr marL="285750" indent="-285750">
              <a:buFont typeface="Arial" panose="020B0604020202020204" pitchFamily="34" charset="0"/>
              <a:buChar char="•"/>
            </a:pPr>
            <a:r>
              <a:rPr lang="it-IT" sz="2400" dirty="0">
                <a:solidFill>
                  <a:schemeClr val="tx2"/>
                </a:solidFill>
              </a:rPr>
              <a:t>E’ possibile contattare la </a:t>
            </a:r>
            <a:r>
              <a:rPr lang="it-IT" sz="2400" b="1" dirty="0">
                <a:solidFill>
                  <a:schemeClr val="tx2"/>
                </a:solidFill>
              </a:rPr>
              <a:t>direttrice Chiara Sorrentino </a:t>
            </a:r>
            <a:r>
              <a:rPr lang="it-IT" sz="2400" dirty="0">
                <a:solidFill>
                  <a:schemeClr val="tx2"/>
                </a:solidFill>
              </a:rPr>
              <a:t>(</a:t>
            </a:r>
            <a:r>
              <a:rPr lang="it-IT" sz="2400" i="1" dirty="0">
                <a:solidFill>
                  <a:schemeClr val="tx2"/>
                </a:solidFill>
                <a:hlinkClick r:id="rId2"/>
              </a:rPr>
              <a:t>gnomachiara@msn.com</a:t>
            </a:r>
            <a:r>
              <a:rPr lang="it-IT" sz="2400" i="1" dirty="0">
                <a:solidFill>
                  <a:schemeClr val="tx2"/>
                </a:solidFill>
              </a:rPr>
              <a:t> - 334 919 6885)</a:t>
            </a:r>
            <a:endParaRPr lang="it-IT" sz="2400" dirty="0"/>
          </a:p>
          <a:p>
            <a:endParaRPr lang="it-IT" sz="2400" dirty="0"/>
          </a:p>
        </p:txBody>
      </p:sp>
    </p:spTree>
    <p:extLst>
      <p:ext uri="{BB962C8B-B14F-4D97-AF65-F5344CB8AC3E}">
        <p14:creationId xmlns:p14="http://schemas.microsoft.com/office/powerpoint/2010/main" val="36714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immagine puÃ² contenere: 18 persone, persone che sorridono, scarpe, cielo, bambino, pantaloncini, spazio all'aperto e natu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4099">
            <a:off x="2380552" y="5127180"/>
            <a:ext cx="2019520" cy="1514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olo 1"/>
          <p:cNvSpPr>
            <a:spLocks noGrp="1"/>
          </p:cNvSpPr>
          <p:nvPr>
            <p:ph type="title"/>
          </p:nvPr>
        </p:nvSpPr>
        <p:spPr>
          <a:xfrm>
            <a:off x="895886" y="2352143"/>
            <a:ext cx="4814020" cy="3300575"/>
          </a:xfrm>
        </p:spPr>
        <p:txBody>
          <a:bodyPr>
            <a:normAutofit fontScale="90000"/>
          </a:bodyPr>
          <a:lstStyle/>
          <a:p>
            <a:pPr algn="ctr"/>
            <a:r>
              <a:rPr lang="it-IT" sz="2400" b="1" dirty="0">
                <a:latin typeface="Times New Roman" panose="02020603050405020304" pitchFamily="18" charset="0"/>
                <a:cs typeface="Times New Roman" panose="02020603050405020304" pitchFamily="18" charset="0"/>
              </a:rPr>
              <a:t>Dove</a:t>
            </a:r>
            <a:r>
              <a:rPr lang="it-IT" sz="2000" dirty="0">
                <a:latin typeface="Times New Roman" panose="02020603050405020304" pitchFamily="18" charset="0"/>
                <a:cs typeface="Times New Roman" panose="02020603050405020304" pitchFamily="18" charset="0"/>
              </a:rPr>
              <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«Verde Soggiorno» – Gualdo Tadino (Perugia, Umbria)</a:t>
            </a:r>
            <a:br>
              <a:rPr lang="it-IT" sz="2000" dirty="0">
                <a:latin typeface="Times New Roman" panose="02020603050405020304" pitchFamily="18" charset="0"/>
                <a:cs typeface="Times New Roman" panose="02020603050405020304" pitchFamily="18" charset="0"/>
              </a:rPr>
            </a:br>
            <a:r>
              <a:rPr lang="it-IT" sz="2000" i="1" dirty="0">
                <a:latin typeface="Times New Roman" panose="02020603050405020304" pitchFamily="18" charset="0"/>
                <a:cs typeface="Times New Roman" panose="02020603050405020304" pitchFamily="18" charset="0"/>
              </a:rPr>
              <a:t>In una struttura grande completamente immersa nel verde, sicura e a due passi dalla città!</a:t>
            </a:r>
            <a:br>
              <a:rPr lang="it-IT" sz="2000" i="1"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a:r>
            <a:br>
              <a:rPr lang="it-IT" sz="2000"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Quando</a:t>
            </a:r>
            <a:br>
              <a:rPr lang="it-IT" sz="2400" b="1"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Dal 2 al 7 Settembre!</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Un pullman con autisti professionisti ci accompagnerà fino alla struttura, dove saremo assistiti per tutta la durata del soggiorno!</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a:r>
            <a:br>
              <a:rPr lang="it-IT" sz="2000" dirty="0">
                <a:latin typeface="Times New Roman" panose="02020603050405020304" pitchFamily="18" charset="0"/>
                <a:cs typeface="Times New Roman" panose="02020603050405020304" pitchFamily="18" charset="0"/>
              </a:rPr>
            </a:br>
            <a:endParaRPr lang="it-IT" sz="200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723332" y="193425"/>
            <a:ext cx="10413242" cy="1384995"/>
          </a:xfrm>
          <a:prstGeom prst="rect">
            <a:avLst/>
          </a:prstGeom>
          <a:noFill/>
        </p:spPr>
        <p:txBody>
          <a:bodyPr wrap="square" rtlCol="0">
            <a:spAutoFit/>
          </a:bodyPr>
          <a:lstStyle/>
          <a:p>
            <a:pPr algn="ctr"/>
            <a:r>
              <a:rPr lang="it-IT" sz="4400" b="1" i="1" dirty="0">
                <a:solidFill>
                  <a:schemeClr val="accent1">
                    <a:lumMod val="75000"/>
                  </a:schemeClr>
                </a:solidFill>
                <a:latin typeface="Berlin Sans FB Demi" panose="020E0802020502020306" pitchFamily="34" charset="0"/>
              </a:rPr>
              <a:t>CAMPO ESTIVO 2019 </a:t>
            </a:r>
          </a:p>
          <a:p>
            <a:pPr algn="ctr"/>
            <a:r>
              <a:rPr lang="it-IT" sz="4000" b="1" i="1" dirty="0">
                <a:solidFill>
                  <a:schemeClr val="accent1">
                    <a:lumMod val="75000"/>
                  </a:schemeClr>
                </a:solidFill>
                <a:latin typeface="Berlin Sans FB Demi" panose="020E0802020502020306" pitchFamily="34" charset="0"/>
              </a:rPr>
              <a:t> </a:t>
            </a:r>
            <a:r>
              <a:rPr lang="it-IT" sz="4000" b="1" i="1" dirty="0">
                <a:solidFill>
                  <a:srgbClr val="00B0F0"/>
                </a:solidFill>
                <a:latin typeface="Berlin Sans FB Demi" panose="020E0802020502020306" pitchFamily="34" charset="0"/>
              </a:rPr>
              <a:t>#INSIEME</a:t>
            </a:r>
          </a:p>
        </p:txBody>
      </p:sp>
      <p:sp>
        <p:nvSpPr>
          <p:cNvPr id="7" name="CasellaDiTesto 6"/>
          <p:cNvSpPr txBox="1"/>
          <p:nvPr/>
        </p:nvSpPr>
        <p:spPr>
          <a:xfrm rot="644806">
            <a:off x="7006435" y="2402902"/>
            <a:ext cx="4394579" cy="1200329"/>
          </a:xfrm>
          <a:prstGeom prst="rect">
            <a:avLst/>
          </a:prstGeom>
          <a:noFill/>
        </p:spPr>
        <p:txBody>
          <a:bodyPr wrap="square" rtlCol="0">
            <a:spAutoFit/>
          </a:bodyPr>
          <a:lstStyle/>
          <a:p>
            <a:pPr algn="ctr"/>
            <a:r>
              <a:rPr lang="it-IT" dirty="0">
                <a:latin typeface="Times New Roman" panose="02020603050405020304" pitchFamily="18" charset="0"/>
                <a:cs typeface="Times New Roman" panose="02020603050405020304" pitchFamily="18" charset="0"/>
              </a:rPr>
              <a:t>Al Campo parteciperanno non soltanto i Catechisti dell’Oratorio ma </a:t>
            </a:r>
            <a:r>
              <a:rPr lang="it-IT" dirty="0" smtClean="0">
                <a:latin typeface="Times New Roman" panose="02020603050405020304" pitchFamily="18" charset="0"/>
                <a:cs typeface="Times New Roman" panose="02020603050405020304" pitchFamily="18" charset="0"/>
              </a:rPr>
              <a:t>anche, per tutta la durata, </a:t>
            </a:r>
            <a:r>
              <a:rPr lang="it-IT" dirty="0">
                <a:latin typeface="Times New Roman" panose="02020603050405020304" pitchFamily="18" charset="0"/>
                <a:cs typeface="Times New Roman" panose="02020603050405020304" pitchFamily="18" charset="0"/>
              </a:rPr>
              <a:t>il Parroco, </a:t>
            </a:r>
            <a:r>
              <a:rPr lang="it-IT" dirty="0" smtClean="0">
                <a:latin typeface="Times New Roman" panose="02020603050405020304" pitchFamily="18" charset="0"/>
                <a:cs typeface="Times New Roman" panose="02020603050405020304" pitchFamily="18" charset="0"/>
              </a:rPr>
              <a:t>oltre ad alcuni </a:t>
            </a:r>
            <a:r>
              <a:rPr lang="it-IT" dirty="0">
                <a:latin typeface="Times New Roman" panose="02020603050405020304" pitchFamily="18" charset="0"/>
                <a:cs typeface="Times New Roman" panose="02020603050405020304" pitchFamily="18" charset="0"/>
              </a:rPr>
              <a:t>adulti ed il gruppo degli Allievi Catechisti!</a:t>
            </a:r>
          </a:p>
        </p:txBody>
      </p:sp>
      <p:sp>
        <p:nvSpPr>
          <p:cNvPr id="8" name="CasellaDiTesto 7"/>
          <p:cNvSpPr txBox="1"/>
          <p:nvPr/>
        </p:nvSpPr>
        <p:spPr>
          <a:xfrm>
            <a:off x="5929953" y="3993359"/>
            <a:ext cx="4844955" cy="2215991"/>
          </a:xfrm>
          <a:prstGeom prst="rect">
            <a:avLst/>
          </a:prstGeom>
          <a:noFill/>
          <a:ln>
            <a:solidFill>
              <a:schemeClr val="accent1">
                <a:lumMod val="50000"/>
              </a:schemeClr>
            </a:solidFill>
          </a:ln>
        </p:spPr>
        <p:txBody>
          <a:bodyPr wrap="square" rtlCol="0">
            <a:spAutoFit/>
          </a:bodyPr>
          <a:lstStyle/>
          <a:p>
            <a:r>
              <a:rPr lang="it-IT" i="1" dirty="0">
                <a:solidFill>
                  <a:schemeClr val="accent1">
                    <a:lumMod val="75000"/>
                  </a:schemeClr>
                </a:solidFill>
              </a:rPr>
              <a:t>Sei interessato e vuoi ricevere informazioni più dettagliate?</a:t>
            </a:r>
          </a:p>
          <a:p>
            <a:r>
              <a:rPr lang="it-IT" i="1" dirty="0">
                <a:solidFill>
                  <a:schemeClr val="accent1">
                    <a:lumMod val="75000"/>
                  </a:schemeClr>
                </a:solidFill>
              </a:rPr>
              <a:t>Hai domande su quote di iscrizione o come iscriverti?</a:t>
            </a:r>
          </a:p>
          <a:p>
            <a:endParaRPr lang="it-IT" dirty="0">
              <a:solidFill>
                <a:srgbClr val="FF0000"/>
              </a:solidFill>
            </a:endParaRPr>
          </a:p>
          <a:p>
            <a:pPr algn="ctr"/>
            <a:r>
              <a:rPr lang="it-IT" sz="2400" b="1" i="1" u="sng" dirty="0">
                <a:solidFill>
                  <a:srgbClr val="FF0000"/>
                </a:solidFill>
              </a:rPr>
              <a:t>CONTATTACI!</a:t>
            </a:r>
          </a:p>
          <a:p>
            <a:pPr algn="ctr"/>
            <a:r>
              <a:rPr lang="it-IT" sz="2400" b="1" i="1" u="sng" dirty="0">
                <a:solidFill>
                  <a:srgbClr val="FF0000"/>
                </a:solidFill>
                <a:latin typeface="Arial Narrow" panose="020B0606020202030204" pitchFamily="34" charset="0"/>
              </a:rPr>
              <a:t>oratoriosanmartino1papa@gmail.com</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47975">
            <a:off x="531487" y="537548"/>
            <a:ext cx="2205111" cy="1470074"/>
          </a:xfrm>
          <a:prstGeom prst="rect">
            <a:avLst/>
          </a:prstGeom>
          <a:ln>
            <a:noFill/>
          </a:ln>
          <a:effectLst>
            <a:softEdge rad="112500"/>
          </a:effectLst>
        </p:spPr>
      </p:pic>
      <p:pic>
        <p:nvPicPr>
          <p:cNvPr id="3074" name="Picture 2" descr="L'immagine puÃ² contenere: una o piÃ¹ persone, persone sedute, scarpe e spazio all'aper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34014">
            <a:off x="9249348" y="436250"/>
            <a:ext cx="2617003" cy="1962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9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48850" y="321560"/>
            <a:ext cx="9066727" cy="1005625"/>
          </a:xfrm>
        </p:spPr>
        <p:txBody>
          <a:bodyPr rtlCol="0">
            <a:noAutofit/>
          </a:bodyPr>
          <a:lstStyle/>
          <a:p>
            <a:pPr rtl="0"/>
            <a:r>
              <a:rPr lang="it-IT" sz="6600" dirty="0"/>
              <a:t>Campo Estivo 2019</a:t>
            </a:r>
          </a:p>
        </p:txBody>
      </p:sp>
      <p:sp>
        <p:nvSpPr>
          <p:cNvPr id="3" name="Sottotitolo 2"/>
          <p:cNvSpPr>
            <a:spLocks noGrp="1"/>
          </p:cNvSpPr>
          <p:nvPr>
            <p:ph type="subTitle" idx="1"/>
          </p:nvPr>
        </p:nvSpPr>
        <p:spPr>
          <a:xfrm>
            <a:off x="2557029" y="1327185"/>
            <a:ext cx="6858002" cy="411051"/>
          </a:xfrm>
        </p:spPr>
        <p:txBody>
          <a:bodyPr rtlCol="0">
            <a:normAutofit fontScale="92500" lnSpcReduction="10000"/>
          </a:bodyPr>
          <a:lstStyle/>
          <a:p>
            <a:pPr algn="ctr" rtl="0"/>
            <a:r>
              <a:rPr lang="it-IT" dirty="0"/>
              <a:t>#INSIEME</a:t>
            </a:r>
          </a:p>
        </p:txBody>
      </p:sp>
      <p:pic>
        <p:nvPicPr>
          <p:cNvPr id="4" name="Immagine 10" descr="C:\Users\TheSaltari\Desktop\stemma oratorio aggiornato.jpg">
            <a:extLst>
              <a:ext uri="{FF2B5EF4-FFF2-40B4-BE49-F238E27FC236}">
                <a16:creationId xmlns:a16="http://schemas.microsoft.com/office/drawing/2014/main" xmlns="" id="{6734DE2F-FFF0-4D23-B31D-BE7F3EEBAB07}"/>
              </a:ext>
            </a:extLst>
          </p:cNvPr>
          <p:cNvPicPr/>
          <p:nvPr/>
        </p:nvPicPr>
        <p:blipFill>
          <a:blip r:embed="rId3" cstate="print">
            <a:extLst>
              <a:ext uri="{BEBA8EAE-BF5A-486C-A8C5-ECC9F3942E4B}">
                <a14:imgProps xmlns:a14="http://schemas.microsoft.com/office/drawing/2010/main">
                  <a14:imgLayer r:embed="rId4">
                    <a14:imgEffect>
                      <a14:backgroundRemoval t="3947" b="94737" l="6383" r="94681">
                        <a14:foregroundMark x1="79450" y1="92188" x2="93085" y2="92544"/>
                        <a14:foregroundMark x1="47882" y1="91364" x2="68569" y2="91904"/>
                        <a14:foregroundMark x1="35331" y1="91037" x2="42418" y2="91222"/>
                        <a14:foregroundMark x1="26099" y1="90796" x2="27962" y2="90845"/>
                        <a14:foregroundMark x1="25302" y1="90775" x2="25899" y2="90791"/>
                        <a14:foregroundMark x1="22294" y1="90697" x2="24380" y2="90752"/>
                        <a14:foregroundMark x1="9043" y1="90351" x2="16503" y2="90546"/>
                        <a14:foregroundMark x1="93085" y1="92544" x2="93085" y2="92544"/>
                        <a14:foregroundMark x1="36702" y1="94737" x2="45415" y2="94162"/>
                        <a14:foregroundMark x1="94681" y1="85526" x2="94681" y2="93421"/>
                        <a14:foregroundMark x1="31113" y1="14085" x2="42563" y2="21254"/>
                        <a14:foregroundMark x1="17152" y1="5345" x2="30220" y2="13526"/>
                        <a14:foregroundMark x1="21277" y1="3947" x2="21277" y2="4825"/>
                        <a14:backgroundMark x1="23404" y1="92544" x2="23936" y2="92544"/>
                        <a14:backgroundMark x1="50000" y1="95175" x2="47340" y2="96053"/>
                        <a14:backgroundMark x1="48936" y1="95175" x2="47872" y2="95175"/>
                        <a14:backgroundMark x1="50000" y1="93860" x2="46277" y2="94298"/>
                        <a14:backgroundMark x1="23936" y1="91667" x2="25532" y2="89912"/>
                        <a14:backgroundMark x1="24468" y1="92544" x2="21809" y2="93860"/>
                        <a14:backgroundMark x1="25000" y1="93421" x2="25532" y2="91667"/>
                        <a14:backgroundMark x1="26064" y1="91228" x2="26596" y2="92982"/>
                        <a14:backgroundMark x1="75000" y1="92544" x2="75000" y2="91228"/>
                        <a14:backgroundMark x1="79255" y1="96491" x2="75532" y2="92105"/>
                        <a14:backgroundMark x1="77660" y1="94737" x2="77128" y2="92544"/>
                        <a14:backgroundMark x1="76596" y1="92544" x2="78723" y2="92982"/>
                        <a14:backgroundMark x1="74468" y1="91228" x2="73404" y2="93421"/>
                        <a14:backgroundMark x1="45745" y1="21491" x2="45213" y2="26316"/>
                        <a14:backgroundMark x1="23404" y1="25877" x2="23404" y2="23684"/>
                        <a14:backgroundMark x1="28723" y1="9649" x2="28723" y2="7895"/>
                        <a14:backgroundMark x1="14362" y1="4825" x2="17553" y2="4825"/>
                        <a14:backgroundMark x1="9574" y1="86842" x2="11170" y2="86404"/>
                        <a14:backgroundMark x1="12766" y1="84211" x2="10106" y2="86404"/>
                        <a14:backgroundMark x1="9574" y1="85965" x2="10638" y2="87281"/>
                        <a14:backgroundMark x1="11702" y1="85965" x2="10638" y2="87281"/>
                        <a14:backgroundMark x1="24468" y1="15789" x2="23936" y2="17105"/>
                        <a14:backgroundMark x1="43617" y1="35965" x2="44681" y2="42982"/>
                        <a14:backgroundMark x1="63830" y1="35526" x2="62766" y2="36842"/>
                        <a14:backgroundMark x1="43085" y1="80702" x2="45745" y2="73246"/>
                      </a14:backgroundRemoval>
                    </a14:imgEffect>
                  </a14:imgLayer>
                </a14:imgProps>
              </a:ext>
              <a:ext uri="{28A0092B-C50C-407E-A947-70E740481C1C}">
                <a14:useLocalDpi xmlns:a14="http://schemas.microsoft.com/office/drawing/2010/main" val="0"/>
              </a:ext>
            </a:extLst>
          </a:blip>
          <a:srcRect/>
          <a:stretch>
            <a:fillRect/>
          </a:stretch>
        </p:blipFill>
        <p:spPr bwMode="auto">
          <a:xfrm>
            <a:off x="10715577" y="154546"/>
            <a:ext cx="1145865" cy="1339654"/>
          </a:xfrm>
          <a:prstGeom prst="rect">
            <a:avLst/>
          </a:prstGeom>
          <a:ln>
            <a:noFill/>
          </a:ln>
          <a:effectLst>
            <a:outerShdw blurRad="190500" algn="tl" rotWithShape="0">
              <a:srgbClr val="000000">
                <a:alpha val="70000"/>
              </a:srgbClr>
            </a:outerShdw>
          </a:effectLst>
        </p:spPr>
      </p:pic>
      <p:pic>
        <p:nvPicPr>
          <p:cNvPr id="5" name="Picture 14" descr="Risultati immagini per san martino I Papa parrocchia roma">
            <a:extLst>
              <a:ext uri="{FF2B5EF4-FFF2-40B4-BE49-F238E27FC236}">
                <a16:creationId xmlns:a16="http://schemas.microsoft.com/office/drawing/2014/main" xmlns="" id="{D2E1F1B0-643B-46E0-A158-4415145EA08B}"/>
              </a:ext>
            </a:extLst>
          </p:cNvPr>
          <p:cNvPicPr>
            <a:picLocks noChangeArrowheads="1"/>
          </p:cNvPicPr>
          <p:nvPr/>
        </p:nvPicPr>
        <p:blipFill>
          <a:blip r:embed="rId5">
            <a:extLst>
              <a:ext uri="{BEBA8EAE-BF5A-486C-A8C5-ECC9F3942E4B}">
                <a14:imgProps xmlns:a14="http://schemas.microsoft.com/office/drawing/2010/main">
                  <a14:imgLayer r:embed="rId6">
                    <a14:imgEffect>
                      <a14:backgroundRemoval t="9932" b="89384" l="5058" r="92996">
                        <a14:foregroundMark x1="16677" y1="53951" x2="17121" y2="56507"/>
                        <a14:foregroundMark x1="15747" y1="48594" x2="16670" y2="53908"/>
                        <a14:foregroundMark x1="12840" y1="31849" x2="15429" y2="46759"/>
                        <a14:foregroundMark x1="17121" y1="56507" x2="22418" y2="65009"/>
                        <a14:foregroundMark x1="32508" y1="72603" x2="35798" y2="74658"/>
                        <a14:foregroundMark x1="31411" y1="71918" x2="32508" y2="72603"/>
                        <a14:foregroundMark x1="30862" y1="71575" x2="31411" y2="71918"/>
                        <a14:foregroundMark x1="24899" y1="67850" x2="30862" y2="71575"/>
                        <a14:foregroundMark x1="35798" y1="74658" x2="39689" y2="76027"/>
                        <a14:foregroundMark x1="85427" y1="46368" x2="84825" y2="47260"/>
                        <a14:foregroundMark x1="87645" y1="43080" x2="85875" y2="45703"/>
                        <a14:foregroundMark x1="75842" y1="65182" x2="75560" y2="65744"/>
                        <a14:foregroundMark x1="84825" y1="47260" x2="78425" y2="60027"/>
                        <a14:foregroundMark x1="71032" y1="72014" x2="67704" y2="74315"/>
                        <a14:foregroundMark x1="62203" y1="75342" x2="54864" y2="76712"/>
                        <a14:foregroundMark x1="67704" y1="74315" x2="62203" y2="75342"/>
                        <a14:foregroundMark x1="92607" y1="54110" x2="85214" y2="56849"/>
                        <a14:foregroundMark x1="90272" y1="47260" x2="93385" y2="46575"/>
                        <a14:foregroundMark x1="83658" y1="43151" x2="83658" y2="34589"/>
                        <a14:foregroundMark x1="82406" y1="42323" x2="81323" y2="38699"/>
                        <a14:foregroundMark x1="83268" y1="45205" x2="82871" y2="43877"/>
                        <a14:foregroundMark x1="5058" y1="54452" x2="15564" y2="56507"/>
                        <a14:foregroundMark x1="14397" y1="51712" x2="11131" y2="47792"/>
                        <a14:foregroundMark x1="7414" y1="44910" x2="6226" y2="44178"/>
                        <a14:foregroundMark x1="8446" y1="45546" x2="7472" y2="44946"/>
                        <a14:foregroundMark x1="10004" y1="38794" x2="13619" y2="44178"/>
                        <a14:foregroundMark x1="8560" y1="36644" x2="9958" y2="38727"/>
                        <a14:foregroundMark x1="10506" y1="72603" x2="11285" y2="72218"/>
                        <a14:foregroundMark x1="16263" y1="63333" x2="18677" y2="63699"/>
                        <a14:foregroundMark x1="7393" y1="61986" x2="8368" y2="62134"/>
                        <a14:foregroundMark x1="25525" y1="74411" x2="29961" y2="73630"/>
                        <a14:foregroundMark x1="20146" y1="63279" x2="18677" y2="61986"/>
                        <a14:foregroundMark x1="21201" y1="64208" x2="20410" y2="63512"/>
                        <a14:foregroundMark x1="21401" y1="64384" x2="21352" y2="64341"/>
                        <a14:foregroundMark x1="73152" y1="75342" x2="73152" y2="75342"/>
                        <a14:foregroundMark x1="71984" y1="75000" x2="74708" y2="76027"/>
                        <a14:foregroundMark x1="74708" y1="76027" x2="80545" y2="79452"/>
                        <a14:foregroundMark x1="80545" y1="79452" x2="82101" y2="81507"/>
                        <a14:foregroundMark x1="75486" y1="67808" x2="80934" y2="64384"/>
                        <a14:foregroundMark x1="80934" y1="64384" x2="88327" y2="62329"/>
                        <a14:foregroundMark x1="75875" y1="62329" x2="77043" y2="57192"/>
                        <a14:foregroundMark x1="68872" y1="68151" x2="72374" y2="63356"/>
                        <a14:foregroundMark x1="60700" y1="73630" x2="62646" y2="69863"/>
                        <a14:backgroundMark x1="14786" y1="72945" x2="17121" y2="71918"/>
                        <a14:backgroundMark x1="16342" y1="72945" x2="22568" y2="71575"/>
                        <a14:backgroundMark x1="22568" y1="71575" x2="22568" y2="71575"/>
                        <a14:backgroundMark x1="26070" y1="75000" x2="20623" y2="76712"/>
                        <a14:backgroundMark x1="10506" y1="73630" x2="16342" y2="70890"/>
                        <a14:backgroundMark x1="16342" y1="70890" x2="16342" y2="70890"/>
                        <a14:backgroundMark x1="16732" y1="64041" x2="8949" y2="63014"/>
                        <a14:backgroundMark x1="8560" y1="42123" x2="9339" y2="40411"/>
                        <a14:backgroundMark x1="12062" y1="46233" x2="10895" y2="45890"/>
                        <a14:backgroundMark x1="16342" y1="46918" x2="15953" y2="48630"/>
                        <a14:backgroundMark x1="34241" y1="71918" x2="34241" y2="71918"/>
                        <a14:backgroundMark x1="33463" y1="72603" x2="33463" y2="72603"/>
                        <a14:backgroundMark x1="53696" y1="75342" x2="53696" y2="75342"/>
                        <a14:backgroundMark x1="86770" y1="46575" x2="85992" y2="46918"/>
                        <a14:backgroundMark x1="85214" y1="48630" x2="90661" y2="40753"/>
                        <a14:backgroundMark x1="77043" y1="63699" x2="77432" y2="60959"/>
                        <a14:backgroundMark x1="70039" y1="73630" x2="72763" y2="72945"/>
                      </a14:backgroundRemoval>
                    </a14:imgEffect>
                  </a14:imgLayer>
                </a14:imgProps>
              </a:ext>
              <a:ext uri="{28A0092B-C50C-407E-A947-70E740481C1C}">
                <a14:useLocalDpi xmlns:a14="http://schemas.microsoft.com/office/drawing/2010/main" val="0"/>
              </a:ext>
            </a:extLst>
          </a:blip>
          <a:srcRect/>
          <a:stretch>
            <a:fillRect/>
          </a:stretch>
        </p:blipFill>
        <p:spPr bwMode="auto">
          <a:xfrm>
            <a:off x="111684" y="155000"/>
            <a:ext cx="1144800" cy="13392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165560" y="1899946"/>
            <a:ext cx="2678806" cy="369332"/>
          </a:xfrm>
          <a:prstGeom prst="rect">
            <a:avLst/>
          </a:prstGeom>
          <a:noFill/>
        </p:spPr>
        <p:txBody>
          <a:bodyPr wrap="square" rtlCol="0">
            <a:spAutoFit/>
          </a:bodyPr>
          <a:lstStyle/>
          <a:p>
            <a:r>
              <a:rPr lang="it-IT" b="1" dirty="0">
                <a:solidFill>
                  <a:schemeClr val="tx2"/>
                </a:solidFill>
              </a:rPr>
              <a:t>Dal 2 al 7 Settembre</a:t>
            </a:r>
            <a:endParaRPr lang="en-GB" b="1" dirty="0">
              <a:solidFill>
                <a:schemeClr val="tx2"/>
              </a:solidFill>
            </a:endParaRPr>
          </a:p>
        </p:txBody>
      </p:sp>
      <p:sp>
        <p:nvSpPr>
          <p:cNvPr id="7" name="CasellaDiTesto 6"/>
          <p:cNvSpPr txBox="1"/>
          <p:nvPr/>
        </p:nvSpPr>
        <p:spPr>
          <a:xfrm>
            <a:off x="2349708" y="1823379"/>
            <a:ext cx="2678806" cy="646331"/>
          </a:xfrm>
          <a:prstGeom prst="rect">
            <a:avLst/>
          </a:prstGeom>
          <a:noFill/>
        </p:spPr>
        <p:txBody>
          <a:bodyPr wrap="square" rtlCol="0">
            <a:spAutoFit/>
          </a:bodyPr>
          <a:lstStyle/>
          <a:p>
            <a:r>
              <a:rPr lang="it-IT" b="1" dirty="0">
                <a:solidFill>
                  <a:schemeClr val="tx2"/>
                </a:solidFill>
              </a:rPr>
              <a:t>A Gualdo Tadino (Perugia, Umbria)</a:t>
            </a:r>
            <a:endParaRPr lang="en-GB" b="1" dirty="0">
              <a:solidFill>
                <a:schemeClr val="tx2"/>
              </a:solidFill>
            </a:endParaRPr>
          </a:p>
        </p:txBody>
      </p:sp>
      <p:sp>
        <p:nvSpPr>
          <p:cNvPr id="10" name="CasellaDiTesto 9"/>
          <p:cNvSpPr txBox="1"/>
          <p:nvPr/>
        </p:nvSpPr>
        <p:spPr>
          <a:xfrm>
            <a:off x="864290" y="6036564"/>
            <a:ext cx="1022780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u="sng" dirty="0">
                <a:solidFill>
                  <a:schemeClr val="tx2"/>
                </a:solidFill>
              </a:rPr>
              <a:t>Contattaci alla mail: oratoriosanmartino1papa@gmail.com!</a:t>
            </a:r>
            <a:endParaRPr lang="en-GB" b="1" u="sng" dirty="0">
              <a:solidFill>
                <a:schemeClr val="tx2"/>
              </a:solidFill>
            </a:endParaRPr>
          </a:p>
        </p:txBody>
      </p:sp>
      <p:pic>
        <p:nvPicPr>
          <p:cNvPr id="11" name="Picture 4" descr="Immagine correl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95" y="2782999"/>
            <a:ext cx="4050665" cy="2673439"/>
          </a:xfrm>
          <a:prstGeom prst="rect">
            <a:avLst/>
          </a:prstGeom>
          <a:ln w="88900" cap="sq" cmpd="thickThin">
            <a:solidFill>
              <a:srgbClr val="000000"/>
            </a:solidFill>
            <a:prstDash val="solid"/>
            <a:miter lim="800000"/>
          </a:ln>
          <a:effectLst>
            <a:innerShdw blurRad="76200">
              <a:srgbClr val="000000"/>
            </a:innerShdw>
          </a:effectLst>
          <a:extLst/>
        </p:spPr>
      </p:pic>
      <p:pic>
        <p:nvPicPr>
          <p:cNvPr id="1026" name="Picture 2" descr="Risultati immagini per gps png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6809" y="1365410"/>
            <a:ext cx="349428" cy="482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calendar png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3831" y="1356017"/>
            <a:ext cx="482400" cy="482400"/>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8630591" y="3568437"/>
            <a:ext cx="3179299" cy="1200329"/>
          </a:xfrm>
          <a:prstGeom prst="rect">
            <a:avLst/>
          </a:prstGeom>
          <a:noFill/>
        </p:spPr>
        <p:txBody>
          <a:bodyPr wrap="square" rtlCol="0">
            <a:spAutoFit/>
          </a:bodyPr>
          <a:lstStyle/>
          <a:p>
            <a:pPr algn="ctr"/>
            <a:r>
              <a:rPr lang="it-IT" b="1" dirty="0"/>
              <a:t>Vieni a conoscere tutte le info Domenica 12 Maggio, dopo la Messa delle 10!</a:t>
            </a:r>
            <a:endParaRPr lang="en-GB" b="1" dirty="0"/>
          </a:p>
        </p:txBody>
      </p:sp>
      <p:pic>
        <p:nvPicPr>
          <p:cNvPr id="1030" name="Picture 6" descr="Risultati immagini per alert png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67144">
            <a:off x="9924272" y="2616983"/>
            <a:ext cx="849518" cy="84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0_TF03431377.potx" id="{4A9228DC-24B8-4FB6-B608-D7A41AA068FF}" vid="{DD4AB564-C0F8-40A4-819D-C47843D8BB03}"/>
    </a:ext>
  </a:extLst>
</a:theme>
</file>

<file path=ppt/theme/theme2.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a tema naturale, modello con paesaggio illustrato (widescreen)</Template>
  <TotalTime>187</TotalTime>
  <Words>724</Words>
  <Application>Microsoft Office PowerPoint</Application>
  <PresentationFormat>Widescreen</PresentationFormat>
  <Paragraphs>70</Paragraphs>
  <Slides>9</Slides>
  <Notes>5</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Algerian</vt:lpstr>
      <vt:lpstr>Arial</vt:lpstr>
      <vt:lpstr>Arial Narrow</vt:lpstr>
      <vt:lpstr>Berlin Sans FB Demi</vt:lpstr>
      <vt:lpstr>Segoe Print</vt:lpstr>
      <vt:lpstr>Times New Roman</vt:lpstr>
      <vt:lpstr>Illustrazione natura 16x9</vt:lpstr>
      <vt:lpstr>Campo Estivo 2019</vt:lpstr>
      <vt:lpstr>In cosa consiste il Campo Estivo?</vt:lpstr>
      <vt:lpstr>DOVE ANDIAMO?</vt:lpstr>
      <vt:lpstr>Presentazione standard di PowerPoint</vt:lpstr>
      <vt:lpstr>Iscrizioni (Le iscrizioni sono aperte a tutti i ragazzi che abbiano compiuto almeno 8 anni)</vt:lpstr>
      <vt:lpstr>C’è Poco da fare…più siamo più ci divertiamo!</vt:lpstr>
      <vt:lpstr>Contatti per le iscrizioni</vt:lpstr>
      <vt:lpstr>Dove «Verde Soggiorno» – Gualdo Tadino (Perugia, Umbria) In una struttura grande completamente immersa nel verde, sicura e a due passi dalla città!  Quando Dal 2 al 7 Settembre!  Un pullman con autisti professionisti ci accompagnerà fino alla struttura, dove saremo assistiti per tutta la durata del soggiorno!  </vt:lpstr>
      <vt:lpstr>Campo Estivo 2019</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Campo Estivo 2019</dc:title>
  <dc:creator>Francesco S.</dc:creator>
  <cp:lastModifiedBy>Don Antonio</cp:lastModifiedBy>
  <cp:revision>13</cp:revision>
  <dcterms:created xsi:type="dcterms:W3CDTF">2019-05-09T18:14:18Z</dcterms:created>
  <dcterms:modified xsi:type="dcterms:W3CDTF">2019-05-11T12:36:52Z</dcterms:modified>
</cp:coreProperties>
</file>